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Source Code Pro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1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rsinaengine.org/cheat_sheet_dark.html#application" TargetMode="External"/><Relationship Id="rId3" Type="http://schemas.openxmlformats.org/officeDocument/2006/relationships/hyperlink" Target="https://github.com/CCC-CS-github/ursina_ks3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.onemonth.com/10-famous-websites-built-using-pytho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tutorial/modules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guide to ursina: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https://www.ursinaengine.org/cheat_sheet_dark.html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 to all source files: </a:t>
            </a: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https://github.com/CCC-CS-github/ursina_ks3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8a379b4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8a379b4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following 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8a379b4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8a379b4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</a:t>
            </a:r>
            <a:r>
              <a:rPr b="1" lang="en"/>
              <a:t> American spelling.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8a379b4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8a379b4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NB </a:t>
            </a:r>
            <a:r>
              <a:rPr b="1" lang="en">
                <a:solidFill>
                  <a:schemeClr val="dk1"/>
                </a:solidFill>
              </a:rPr>
              <a:t>transparency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b="1" lang="en">
                <a:solidFill>
                  <a:schemeClr val="dk1"/>
                </a:solidFill>
              </a:rPr>
              <a:t>color.rgba(200, 100, 255, 202)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NB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text </a:t>
            </a:r>
            <a:r>
              <a:rPr b="1" lang="en">
                <a:solidFill>
                  <a:schemeClr val="dk1"/>
                </a:solidFill>
              </a:rPr>
              <a:t>style</a:t>
            </a:r>
            <a:r>
              <a:rPr lang="en">
                <a:solidFill>
                  <a:schemeClr val="dk1"/>
                </a:solidFill>
              </a:rPr>
              <a:t> can be changed with</a:t>
            </a:r>
            <a:r>
              <a:rPr b="1" lang="en">
                <a:solidFill>
                  <a:schemeClr val="dk1"/>
                </a:solidFill>
              </a:rPr>
              <a:t> &lt;tags&gt;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f3d6551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f3d655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3f3d6551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3f3d655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3f3d6551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3f3d6551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3f3d655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3f3d655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4ef97f4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94ef97f4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of 'Hello World!' course stage. NB iteration will be picked up in next course stage, in case too early for it here.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94ef97f4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94ef97f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lots of entities versus using a for loop. NB use random since we don't want them appearing in the same place. This leads to idea about a variable to keep track of each iteration, so as to place entities </a:t>
            </a:r>
            <a:r>
              <a:rPr lang="en"/>
              <a:t>specifically.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4ef97f4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4ef97f4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sample 'hello_world_iteration.py' - use a loop to make even more cubes. Time to play with the index variable i (counter? Iterator?) for positioning, and perhaps nesting.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94ef97f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94ef97f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94ef97f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94ef97f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4ef97f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94ef97f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NB. at time of writing (2021) students will have to run python from their Desktop (i.e. from their C:drive and not H:drive).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94ef97f4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94ef97f4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we spot the bug? </a:t>
            </a:r>
            <a:r>
              <a:rPr lang="en"/>
              <a:t>Solution: speed has been set to 0.01. A value like 4 is more appropriate.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94ef97f4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94ef97f4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we spot the bug? </a:t>
            </a:r>
            <a:r>
              <a:rPr lang="en"/>
              <a:t>Solution: speed has been set to 0.01. A value like 4 is more appropriate.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9a27646c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9a27646c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experiment with different values. Can they determine what the frequency value does? Can they discover any interesting combinations?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4ef97f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4ef97f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a27646c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a27646c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c7917ba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c7917ba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9a27646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9a27646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template - not to be used - duplicate only.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3f3d655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3f3d655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3a4fe463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3a4fe463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3f3d65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3f3d65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3f3d655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3f3d655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f3d655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f3d655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3a4fe463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3a4fe46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https://learn.onemonth.com/10-famous-websites-built-using-python/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3a4fe46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3a4fe46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https://docs.python.org/3/tutorial/modules.html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a0f27f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a0f27f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https://www.youtube.com/watch?v=j71j88oCTNo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a0f27f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a0f27f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steps:</a:t>
            </a:r>
            <a:br>
              <a:rPr lang="en"/>
            </a:br>
            <a:r>
              <a:rPr lang="en"/>
              <a:t>Set up window/Ursina -&gt; create a </a:t>
            </a:r>
            <a:r>
              <a:rPr lang="en"/>
              <a:t>cube</a:t>
            </a:r>
            <a:r>
              <a:rPr lang="en"/>
              <a:t> -&gt; texture the </a:t>
            </a:r>
            <a:r>
              <a:rPr lang="en"/>
              <a:t>cube</a:t>
            </a:r>
            <a:r>
              <a:rPr lang="en"/>
              <a:t> -&gt; keep updating the </a:t>
            </a:r>
            <a:r>
              <a:rPr lang="en"/>
              <a:t>cube'</a:t>
            </a:r>
            <a:r>
              <a:rPr lang="en"/>
              <a:t>s rotation -&gt; make dark background?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4a0f27f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4a0f27f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students' python files to be kept here ('ursina projects' folder on H:drive)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NB. at time of writing (Nov 2021) -- IDLE will only find ursina module if students' python code is run from their C:Drive, e.g. from the desktop. So, students must copy their folder over to the H:drive to save their work at end of lesson.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8a379b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8a379b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following 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j71j88oCTNo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</a:t>
            </a:r>
            <a:r>
              <a:rPr b="1" lang="en"/>
              <a:t>Ursina 3D Engine</a:t>
            </a:r>
            <a:endParaRPr b="1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88" y="1396529"/>
            <a:ext cx="5293225" cy="1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00" y="2507400"/>
            <a:ext cx="4263226" cy="24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0" y="0"/>
            <a:ext cx="9144000" cy="2355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Code Challenges!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</a:t>
            </a:r>
            <a:r>
              <a:rPr b="1" lang="en" sz="1800">
                <a:solidFill>
                  <a:schemeClr val="lt1"/>
                </a:solidFill>
              </a:rPr>
              <a:t> Can you </a:t>
            </a:r>
            <a:r>
              <a:rPr b="1" lang="en" sz="1800">
                <a:solidFill>
                  <a:srgbClr val="FFFF00"/>
                </a:solidFill>
              </a:rPr>
              <a:t>change the rotation speed</a:t>
            </a:r>
            <a:r>
              <a:rPr b="1" lang="en" sz="1800">
                <a:solidFill>
                  <a:schemeClr val="lt1"/>
                </a:solidFill>
              </a:rPr>
              <a:t> of your planet?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</a:t>
            </a:r>
            <a:r>
              <a:rPr b="1" lang="en" sz="1800">
                <a:solidFill>
                  <a:schemeClr val="lt1"/>
                </a:solidFill>
              </a:rPr>
              <a:t> Can you make your planet </a:t>
            </a:r>
            <a:r>
              <a:rPr b="1" lang="en" sz="1800">
                <a:solidFill>
                  <a:schemeClr val="accent6"/>
                </a:solidFill>
              </a:rPr>
              <a:t>change scale </a:t>
            </a:r>
            <a:r>
              <a:rPr b="1" lang="en" sz="1800">
                <a:solidFill>
                  <a:schemeClr val="lt1"/>
                </a:solidFill>
              </a:rPr>
              <a:t>(get bigger or smaller)</a:t>
            </a:r>
            <a:r>
              <a:rPr b="1" lang="en" sz="1800">
                <a:solidFill>
                  <a:schemeClr val="accent6"/>
                </a:solidFill>
              </a:rPr>
              <a:t> as it updates</a:t>
            </a:r>
            <a:r>
              <a:rPr b="1" lang="en" sz="1800">
                <a:solidFill>
                  <a:schemeClr val="lt1"/>
                </a:solidFill>
              </a:rPr>
              <a:t>?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</a:t>
            </a:r>
            <a:r>
              <a:rPr b="1" lang="en" sz="1800">
                <a:solidFill>
                  <a:schemeClr val="lt1"/>
                </a:solidFill>
              </a:rPr>
              <a:t> Can you </a:t>
            </a:r>
            <a:r>
              <a:rPr b="1" lang="en" sz="1800">
                <a:solidFill>
                  <a:srgbClr val="FFFF00"/>
                </a:solidFill>
              </a:rPr>
              <a:t>add a small moon</a:t>
            </a:r>
            <a:r>
              <a:rPr b="1" lang="en" sz="1800">
                <a:solidFill>
                  <a:schemeClr val="lt1"/>
                </a:solidFill>
              </a:rPr>
              <a:t> -- with its own </a:t>
            </a:r>
            <a:r>
              <a:rPr b="1" lang="en" sz="1800">
                <a:solidFill>
                  <a:srgbClr val="FFFF00"/>
                </a:solidFill>
              </a:rPr>
              <a:t>texture</a:t>
            </a:r>
            <a:r>
              <a:rPr b="1" lang="en" sz="1800">
                <a:solidFill>
                  <a:schemeClr val="lt1"/>
                </a:solidFill>
              </a:rPr>
              <a:t>?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7400"/>
            <a:ext cx="4469774" cy="251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-109625" y="100425"/>
            <a:ext cx="4807200" cy="4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2">
                <a:latin typeface="Arial"/>
                <a:ea typeface="Arial"/>
                <a:cs typeface="Arial"/>
                <a:sym typeface="Arial"/>
              </a:rPr>
              <a:t>Changing the window's background colour</a:t>
            </a:r>
            <a:endParaRPr b="1" sz="282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window.color = color.black</a:t>
            </a:r>
            <a:endParaRPr sz="2444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latin typeface="Arial"/>
                <a:ea typeface="Arial"/>
                <a:cs typeface="Arial"/>
                <a:sym typeface="Arial"/>
              </a:rPr>
              <a:t>or</a:t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window.color = color.rgb(0,0,0)</a:t>
            </a:r>
            <a:endParaRPr sz="2444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latin typeface="Arial"/>
                <a:ea typeface="Arial"/>
                <a:cs typeface="Arial"/>
                <a:sym typeface="Arial"/>
              </a:rPr>
              <a:t>or </a:t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window.color = color.rgb(255,0,255)</a:t>
            </a:r>
            <a:endParaRPr sz="2444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latin typeface="Arial"/>
                <a:ea typeface="Arial"/>
                <a:cs typeface="Arial"/>
                <a:sym typeface="Arial"/>
              </a:rPr>
              <a:t># (shhh because pink)</a:t>
            </a:r>
            <a:endParaRPr sz="2444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0288"/>
            <a:ext cx="4571999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8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814250" y="1781300"/>
            <a:ext cx="5329800" cy="3362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can </a:t>
            </a:r>
            <a:r>
              <a:rPr b="1" lang="en" sz="2400"/>
              <a:t>print text to the screen</a:t>
            </a:r>
            <a:r>
              <a:rPr lang="en" sz="2400"/>
              <a:t> :)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First, print '</a:t>
            </a:r>
            <a:r>
              <a:rPr b="1" lang="en" sz="2300">
                <a:solidFill>
                  <a:srgbClr val="FFFF00"/>
                </a:solidFill>
              </a:rPr>
              <a:t>hello world!</a:t>
            </a:r>
            <a:r>
              <a:rPr lang="en" sz="2300">
                <a:solidFill>
                  <a:schemeClr val="lt1"/>
                </a:solidFill>
              </a:rPr>
              <a:t>' to the screen.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Next, print whatever message you like.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Can you change the appearance of your text and its background? Can you make a transparent background?</a:t>
            </a:r>
            <a:endParaRPr b="1" sz="20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00" y="2339213"/>
            <a:ext cx="2246275" cy="22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491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6421500" y="1277950"/>
            <a:ext cx="1230600" cy="102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186642" y="780470"/>
            <a:ext cx="4275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During our python lessons, we must copy our project folder onto the desktop.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This is because </a:t>
            </a:r>
            <a:r>
              <a:rPr b="1" lang="en" sz="2000">
                <a:solidFill>
                  <a:schemeClr val="accent6"/>
                </a:solidFill>
              </a:rPr>
              <a:t>some of the python code won’t run if we leave them on the H:drive</a:t>
            </a:r>
            <a:r>
              <a:rPr lang="en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So:</a:t>
            </a:r>
            <a:r>
              <a:rPr b="1" lang="en" sz="2000">
                <a:solidFill>
                  <a:schemeClr val="accent6"/>
                </a:solidFill>
              </a:rPr>
              <a:t> when working on a python project, first copy the project folder to your desktop.</a:t>
            </a:r>
            <a:endParaRPr b="1" sz="2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25"/>
          <p:cNvSpPr txBox="1"/>
          <p:nvPr/>
        </p:nvSpPr>
        <p:spPr>
          <a:xfrm>
            <a:off x="7652100" y="1590700"/>
            <a:ext cx="154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ON DESKTOP</a:t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525500" y="206325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For each project, make a separate folder.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all files used with a project </a:t>
            </a:r>
            <a:r>
              <a:rPr b="1" lang="en"/>
              <a:t>in that project’s folder. </a:t>
            </a:r>
            <a:r>
              <a:rPr lang="en"/>
              <a:t> 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83819" cy="1737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4613" l="0" r="0" t="6323"/>
          <a:stretch/>
        </p:blipFill>
        <p:spPr>
          <a:xfrm>
            <a:off x="5234225" y="0"/>
            <a:ext cx="3909775" cy="2000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825" y="0"/>
            <a:ext cx="1883825" cy="176149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6"/>
          <p:cNvSpPr txBox="1"/>
          <p:nvPr/>
        </p:nvSpPr>
        <p:spPr>
          <a:xfrm>
            <a:off x="173550" y="3937250"/>
            <a:ext cx="8851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highlight>
                  <a:srgbClr val="00FF00"/>
                </a:highlight>
              </a:rPr>
              <a:t>At the end of every lesson, copy your project folder(s) to your H:drive to save safely.</a:t>
            </a:r>
            <a:endParaRPr b="1" sz="29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30800" y="226835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a python module and select </a:t>
            </a:r>
            <a:br>
              <a:rPr lang="en"/>
            </a:br>
            <a:r>
              <a:rPr lang="en">
                <a:solidFill>
                  <a:schemeClr val="accent6"/>
                </a:solidFill>
              </a:rPr>
              <a:t>Edit with IDLE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0" y="0"/>
            <a:ext cx="9144000" cy="235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430800" y="3984575"/>
            <a:ext cx="885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highlight>
                  <a:srgbClr val="00FF00"/>
                </a:highlight>
              </a:rPr>
              <a:t>How to open a python file to add code and run.</a:t>
            </a:r>
            <a:endParaRPr b="1" sz="29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491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 rot="10800000">
            <a:off x="6421500" y="1277950"/>
            <a:ext cx="1230600" cy="102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186642" y="780470"/>
            <a:ext cx="4275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</a:rPr>
              <a:t>At the end of the lesson</a:t>
            </a:r>
            <a:r>
              <a:rPr b="1" lang="en" sz="2000"/>
              <a:t>, to save this project, copy it back onto the </a:t>
            </a:r>
            <a:r>
              <a:rPr b="1" lang="en" sz="2000">
                <a:solidFill>
                  <a:schemeClr val="accent6"/>
                </a:solidFill>
              </a:rPr>
              <a:t>H:drive</a:t>
            </a:r>
            <a:r>
              <a:rPr b="1" lang="en" sz="2000"/>
              <a:t>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If you do not copy your project onto your </a:t>
            </a:r>
            <a:r>
              <a:rPr b="1" lang="en" sz="2000">
                <a:solidFill>
                  <a:schemeClr val="accent6"/>
                </a:solidFill>
              </a:rPr>
              <a:t>H:drive at the end of the lesson</a:t>
            </a:r>
            <a:r>
              <a:rPr b="1" lang="en" sz="2000">
                <a:solidFill>
                  <a:schemeClr val="lt1"/>
                </a:solidFill>
              </a:rPr>
              <a:t>, your project folder will likely be automatically </a:t>
            </a:r>
            <a:r>
              <a:rPr b="1" lang="en" sz="2000">
                <a:solidFill>
                  <a:schemeClr val="accent6"/>
                </a:solidFill>
              </a:rPr>
              <a:t>deleted</a:t>
            </a:r>
            <a:r>
              <a:rPr b="1" lang="en" sz="2000">
                <a:solidFill>
                  <a:schemeClr val="lt1"/>
                </a:solidFill>
              </a:rPr>
              <a:t>!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28"/>
          <p:cNvSpPr txBox="1"/>
          <p:nvPr/>
        </p:nvSpPr>
        <p:spPr>
          <a:xfrm>
            <a:off x="7652100" y="1575250"/>
            <a:ext cx="154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H:DRIVE</a:t>
            </a:r>
            <a:endParaRPr b="1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509625" y="-25"/>
            <a:ext cx="4634400" cy="5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Python</a:t>
            </a:r>
            <a:r>
              <a:rPr lang="en" sz="2400">
                <a:solidFill>
                  <a:schemeClr val="lt1"/>
                </a:solidFill>
              </a:rPr>
              <a:t> Coding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b="1" lang="en"/>
              <a:t>Ursina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 Stage: </a:t>
            </a:r>
            <a:r>
              <a:rPr b="1" lang="en" sz="2100">
                <a:solidFill>
                  <a:srgbClr val="00FF00"/>
                </a:solidFill>
              </a:rPr>
              <a:t>Hello World!</a:t>
            </a:r>
            <a:r>
              <a:rPr b="1" lang="en" sz="2100">
                <a:solidFill>
                  <a:schemeClr val="accent6"/>
                </a:solidFill>
              </a:rPr>
              <a:t> </a:t>
            </a:r>
            <a:r>
              <a:rPr b="1" lang="en" sz="2100">
                <a:solidFill>
                  <a:srgbClr val="00FF00"/>
                </a:solidFill>
              </a:rPr>
              <a:t>2.0</a:t>
            </a:r>
            <a:endParaRPr b="1" sz="21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will learn: -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</a:rPr>
              <a:t>i)</a:t>
            </a:r>
            <a:r>
              <a:rPr b="1" lang="en" sz="3600"/>
              <a:t> </a:t>
            </a:r>
            <a:r>
              <a:rPr b="1" lang="en" sz="3600">
                <a:solidFill>
                  <a:schemeClr val="lt1"/>
                </a:solidFill>
              </a:rPr>
              <a:t>How to use </a:t>
            </a:r>
            <a:r>
              <a:rPr b="1" lang="en" sz="3600">
                <a:solidFill>
                  <a:srgbClr val="FFFF00"/>
                </a:solidFill>
              </a:rPr>
              <a:t>lists</a:t>
            </a:r>
            <a:r>
              <a:rPr b="1" lang="en" sz="3600">
                <a:solidFill>
                  <a:schemeClr val="lt1"/>
                </a:solidFill>
              </a:rPr>
              <a:t> and </a:t>
            </a:r>
            <a:r>
              <a:rPr b="1" lang="en" sz="3600">
                <a:solidFill>
                  <a:srgbClr val="FFFF00"/>
                </a:solidFill>
              </a:rPr>
              <a:t>iteration</a:t>
            </a:r>
            <a:r>
              <a:rPr b="1" lang="en" sz="3600">
                <a:solidFill>
                  <a:schemeClr val="lt1"/>
                </a:solidFill>
              </a:rPr>
              <a:t> to create lots of objects easily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4571700" cy="4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79650" y="216750"/>
            <a:ext cx="4869000" cy="48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# Code 1</a:t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</a:t>
            </a:r>
            <a:r>
              <a:rPr lang="en" sz="2000">
                <a:solidFill>
                  <a:schemeClr val="lt1"/>
                </a:solidFill>
              </a:rPr>
              <a:t> = Entity(model='</a:t>
            </a:r>
            <a:r>
              <a:rPr lang="en" sz="2000">
                <a:solidFill>
                  <a:schemeClr val="lt1"/>
                </a:solidFill>
              </a:rPr>
              <a:t>cube'</a:t>
            </a:r>
            <a:r>
              <a:rPr lang="en" sz="2000">
                <a:solidFill>
                  <a:schemeClr val="lt1"/>
                </a:solidFill>
              </a:rPr>
              <a:t>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 = Entity(model='cube',texture='earth')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5158050" y="210200"/>
            <a:ext cx="3769500" cy="16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# Code 2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 i in range(28):</a:t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 = </a:t>
            </a:r>
            <a:r>
              <a:rPr lang="en" sz="2000">
                <a:solidFill>
                  <a:schemeClr val="dk1"/>
                </a:solidFill>
              </a:rPr>
              <a:t>Entity( model='cube',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texture='earth')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5158050" y="2285575"/>
            <a:ext cx="3769500" cy="2154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Which bit of code, </a:t>
            </a:r>
            <a:r>
              <a:rPr b="1" lang="en" sz="3200">
                <a:solidFill>
                  <a:srgbClr val="FFFF00"/>
                </a:solidFill>
              </a:rPr>
              <a:t>code 1</a:t>
            </a:r>
            <a:r>
              <a:rPr b="1" lang="en" sz="3200">
                <a:solidFill>
                  <a:schemeClr val="lt1"/>
                </a:solidFill>
              </a:rPr>
              <a:t> </a:t>
            </a:r>
            <a:r>
              <a:rPr lang="en" sz="3200">
                <a:solidFill>
                  <a:schemeClr val="lt1"/>
                </a:solidFill>
              </a:rPr>
              <a:t>or</a:t>
            </a:r>
            <a:r>
              <a:rPr b="1" lang="en" sz="3200">
                <a:solidFill>
                  <a:schemeClr val="lt1"/>
                </a:solidFill>
              </a:rPr>
              <a:t> </a:t>
            </a:r>
            <a:r>
              <a:rPr b="1" lang="en" sz="3200"/>
              <a:t>code 2</a:t>
            </a:r>
            <a:r>
              <a:rPr lang="en" sz="3200">
                <a:solidFill>
                  <a:schemeClr val="lt1"/>
                </a:solidFill>
              </a:rPr>
              <a:t>, will create the most </a:t>
            </a:r>
            <a:r>
              <a:rPr lang="en" sz="3200">
                <a:solidFill>
                  <a:schemeClr val="lt1"/>
                </a:solidFill>
              </a:rPr>
              <a:t>cube</a:t>
            </a:r>
            <a:r>
              <a:rPr lang="en" sz="3200">
                <a:solidFill>
                  <a:schemeClr val="lt1"/>
                </a:solidFill>
              </a:rPr>
              <a:t>s?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04545" cy="48387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1"/>
          <p:cNvSpPr txBox="1"/>
          <p:nvPr/>
        </p:nvSpPr>
        <p:spPr>
          <a:xfrm>
            <a:off x="5695025" y="134000"/>
            <a:ext cx="3352800" cy="19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# Code 2</a:t>
            </a:r>
            <a:endParaRPr b="1" sz="20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We can use a </a:t>
            </a:r>
            <a:r>
              <a:rPr b="1" lang="en" sz="2000"/>
              <a:t>for loop</a:t>
            </a:r>
            <a:r>
              <a:rPr lang="en" sz="2000">
                <a:solidFill>
                  <a:schemeClr val="dk1"/>
                </a:solidFill>
              </a:rPr>
              <a:t> to create hundreds...or </a:t>
            </a:r>
            <a:r>
              <a:rPr b="1" i="1" lang="en" sz="2000">
                <a:solidFill>
                  <a:schemeClr val="dk1"/>
                </a:solidFill>
              </a:rPr>
              <a:t>thousands</a:t>
            </a:r>
            <a:r>
              <a:rPr lang="en" sz="2000">
                <a:solidFill>
                  <a:schemeClr val="dk1"/>
                </a:solidFill>
              </a:rPr>
              <a:t> of objects :)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509625" y="-25"/>
            <a:ext cx="4634400" cy="5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Python</a:t>
            </a:r>
            <a:r>
              <a:rPr lang="en" sz="2400">
                <a:solidFill>
                  <a:schemeClr val="lt1"/>
                </a:solidFill>
              </a:rPr>
              <a:t> Coding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b="1" lang="en"/>
              <a:t>Ursina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 Stage: </a:t>
            </a:r>
            <a:r>
              <a:rPr b="1" lang="en" sz="2100">
                <a:solidFill>
                  <a:schemeClr val="accent6"/>
                </a:solidFill>
              </a:rPr>
              <a:t>Hello World!</a:t>
            </a:r>
            <a:endParaRPr b="1" sz="21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will learn: -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i)</a:t>
            </a:r>
            <a:r>
              <a:rPr b="1" lang="en" sz="2000"/>
              <a:t> </a:t>
            </a:r>
            <a:r>
              <a:rPr b="1" lang="en" sz="2000">
                <a:solidFill>
                  <a:schemeClr val="lt1"/>
                </a:solidFill>
              </a:rPr>
              <a:t>What </a:t>
            </a:r>
            <a:r>
              <a:rPr b="1" lang="en" sz="2000">
                <a:solidFill>
                  <a:srgbClr val="FFFF00"/>
                </a:solidFill>
              </a:rPr>
              <a:t>python</a:t>
            </a:r>
            <a:r>
              <a:rPr b="1" lang="en" sz="2000">
                <a:solidFill>
                  <a:schemeClr val="lt1"/>
                </a:solidFill>
              </a:rPr>
              <a:t> is, what '</a:t>
            </a:r>
            <a:r>
              <a:rPr b="1" lang="en" sz="2000">
                <a:solidFill>
                  <a:srgbClr val="FFFF00"/>
                </a:solidFill>
              </a:rPr>
              <a:t>modules</a:t>
            </a:r>
            <a:r>
              <a:rPr b="1" lang="en" sz="2000">
                <a:solidFill>
                  <a:schemeClr val="lt1"/>
                </a:solidFill>
              </a:rPr>
              <a:t>' are, and whether python is </a:t>
            </a:r>
            <a:r>
              <a:rPr b="1" lang="en" sz="2000">
                <a:solidFill>
                  <a:srgbClr val="FFFF00"/>
                </a:solidFill>
              </a:rPr>
              <a:t>important</a:t>
            </a:r>
            <a:r>
              <a:rPr b="1" lang="en" sz="2000">
                <a:solidFill>
                  <a:schemeClr val="lt1"/>
                </a:solidFill>
              </a:rPr>
              <a:t> in the computing world today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ii)</a:t>
            </a:r>
            <a:r>
              <a:rPr b="1" lang="en" sz="2000">
                <a:solidFill>
                  <a:schemeClr val="lt1"/>
                </a:solidFill>
              </a:rPr>
              <a:t> How to </a:t>
            </a:r>
            <a:r>
              <a:rPr b="1" lang="en" sz="2000">
                <a:solidFill>
                  <a:srgbClr val="FFFF00"/>
                </a:solidFill>
              </a:rPr>
              <a:t>set up</a:t>
            </a:r>
            <a:r>
              <a:rPr b="1" lang="en" sz="2000">
                <a:solidFill>
                  <a:schemeClr val="lt1"/>
                </a:solidFill>
              </a:rPr>
              <a:t> a </a:t>
            </a:r>
            <a:r>
              <a:rPr b="1" lang="en" sz="2000">
                <a:solidFill>
                  <a:srgbClr val="FFFF00"/>
                </a:solidFill>
              </a:rPr>
              <a:t>project folder</a:t>
            </a:r>
            <a:r>
              <a:rPr b="1" lang="en" sz="2000">
                <a:solidFill>
                  <a:schemeClr val="lt1"/>
                </a:solidFill>
              </a:rPr>
              <a:t> for your python code with </a:t>
            </a:r>
            <a:r>
              <a:rPr b="1" lang="en" sz="2000">
                <a:solidFill>
                  <a:srgbClr val="FFFF00"/>
                </a:solidFill>
              </a:rPr>
              <a:t>Ursina</a:t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iii)</a:t>
            </a:r>
            <a:r>
              <a:rPr b="1" lang="en" sz="2000">
                <a:solidFill>
                  <a:schemeClr val="lt1"/>
                </a:solidFill>
              </a:rPr>
              <a:t> How to code moving </a:t>
            </a:r>
            <a:r>
              <a:rPr b="1" lang="en" sz="2000">
                <a:solidFill>
                  <a:srgbClr val="FFFF00"/>
                </a:solidFill>
              </a:rPr>
              <a:t>3D objects</a:t>
            </a:r>
            <a:r>
              <a:rPr b="1" lang="en" sz="2000">
                <a:solidFill>
                  <a:schemeClr val="lt1"/>
                </a:solidFill>
              </a:rPr>
              <a:t> with </a:t>
            </a:r>
            <a:r>
              <a:rPr b="1" lang="en" sz="2000">
                <a:solidFill>
                  <a:srgbClr val="FFFF00"/>
                </a:solidFill>
              </a:rPr>
              <a:t>textures</a:t>
            </a:r>
            <a:r>
              <a:rPr b="1" lang="en" sz="2000">
                <a:solidFill>
                  <a:schemeClr val="lt1"/>
                </a:solidFill>
              </a:rPr>
              <a:t>, how to </a:t>
            </a:r>
            <a:r>
              <a:rPr b="1" lang="en" sz="2000">
                <a:solidFill>
                  <a:srgbClr val="FFFF00"/>
                </a:solidFill>
              </a:rPr>
              <a:t>set colours</a:t>
            </a:r>
            <a:r>
              <a:rPr b="1" lang="en" sz="2000">
                <a:solidFill>
                  <a:schemeClr val="lt1"/>
                </a:solidFill>
              </a:rPr>
              <a:t>, and to </a:t>
            </a:r>
            <a:r>
              <a:rPr b="1" lang="en" sz="2000">
                <a:solidFill>
                  <a:srgbClr val="FFFF00"/>
                </a:solidFill>
              </a:rPr>
              <a:t>print text</a:t>
            </a:r>
            <a:r>
              <a:rPr b="1" lang="en" sz="2000">
                <a:solidFill>
                  <a:schemeClr val="lt1"/>
                </a:solidFill>
              </a:rPr>
              <a:t> on screen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4571700" cy="26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4572000" y="-25"/>
            <a:ext cx="4571700" cy="5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Python</a:t>
            </a:r>
            <a:r>
              <a:rPr lang="en" sz="2400">
                <a:solidFill>
                  <a:schemeClr val="lt1"/>
                </a:solidFill>
              </a:rPr>
              <a:t> Coding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b="1" lang="en"/>
              <a:t>Ursina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 Stage: </a:t>
            </a:r>
            <a:r>
              <a:rPr b="1" lang="en" sz="2100">
                <a:solidFill>
                  <a:schemeClr val="accent6"/>
                </a:solidFill>
              </a:rPr>
              <a:t>PythonCraft</a:t>
            </a:r>
            <a:r>
              <a:rPr b="1" lang="en" sz="2100">
                <a:solidFill>
                  <a:schemeClr val="accent6"/>
                </a:solidFill>
              </a:rPr>
              <a:t>!</a:t>
            </a:r>
            <a:endParaRPr b="1" sz="21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will learn: -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i)</a:t>
            </a:r>
            <a:r>
              <a:rPr b="1" lang="en" sz="2000"/>
              <a:t> </a:t>
            </a:r>
            <a:r>
              <a:rPr b="1" lang="en" sz="2000">
                <a:solidFill>
                  <a:schemeClr val="lt1"/>
                </a:solidFill>
              </a:rPr>
              <a:t>What </a:t>
            </a:r>
            <a:r>
              <a:rPr b="1" lang="en" sz="2000">
                <a:solidFill>
                  <a:srgbClr val="FFFF00"/>
                </a:solidFill>
              </a:rPr>
              <a:t>Perlin noise </a:t>
            </a:r>
            <a:r>
              <a:rPr b="1" lang="en" sz="2000">
                <a:solidFill>
                  <a:schemeClr val="lt1"/>
                </a:solidFill>
              </a:rPr>
              <a:t>is and how to use it to code </a:t>
            </a:r>
            <a:r>
              <a:rPr b="1" lang="en" sz="2000">
                <a:solidFill>
                  <a:srgbClr val="FFFF00"/>
                </a:solidFill>
              </a:rPr>
              <a:t>Minecraft-like terrains</a:t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ii)</a:t>
            </a:r>
            <a:r>
              <a:rPr b="1" lang="en" sz="2000">
                <a:solidFill>
                  <a:schemeClr val="lt1"/>
                </a:solidFill>
              </a:rPr>
              <a:t> How to </a:t>
            </a:r>
            <a:r>
              <a:rPr b="1" lang="en" sz="2000">
                <a:solidFill>
                  <a:srgbClr val="FFFF00"/>
                </a:solidFill>
              </a:rPr>
              <a:t>fix code</a:t>
            </a:r>
            <a:r>
              <a:rPr b="1" lang="en" sz="2000">
                <a:solidFill>
                  <a:schemeClr val="lt1"/>
                </a:solidFill>
              </a:rPr>
              <a:t> to get a </a:t>
            </a:r>
            <a:r>
              <a:rPr b="1" lang="en" sz="2000">
                <a:solidFill>
                  <a:srgbClr val="FFFF00"/>
                </a:solidFill>
              </a:rPr>
              <a:t>character moving</a:t>
            </a:r>
            <a:r>
              <a:rPr b="1" lang="en" sz="2000">
                <a:solidFill>
                  <a:schemeClr val="lt1"/>
                </a:solidFill>
              </a:rPr>
              <a:t> across your Minecraft world</a:t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iii)</a:t>
            </a:r>
            <a:r>
              <a:rPr b="1" lang="en" sz="2000">
                <a:solidFill>
                  <a:schemeClr val="lt1"/>
                </a:solidFill>
              </a:rPr>
              <a:t> How to use </a:t>
            </a:r>
            <a:r>
              <a:rPr b="1" lang="en" sz="2000">
                <a:solidFill>
                  <a:srgbClr val="FFFF00"/>
                </a:solidFill>
              </a:rPr>
              <a:t>lists</a:t>
            </a:r>
            <a:r>
              <a:rPr b="1" lang="en" sz="2000">
                <a:solidFill>
                  <a:schemeClr val="lt1"/>
                </a:solidFill>
              </a:rPr>
              <a:t> and </a:t>
            </a:r>
            <a:r>
              <a:rPr b="1" lang="en" sz="2000">
                <a:solidFill>
                  <a:srgbClr val="FFFF00"/>
                </a:solidFill>
              </a:rPr>
              <a:t>iteration</a:t>
            </a:r>
            <a:r>
              <a:rPr b="1" lang="en" sz="2000">
                <a:solidFill>
                  <a:schemeClr val="lt1"/>
                </a:solidFill>
              </a:rPr>
              <a:t> to add trees, mobs, and </a:t>
            </a:r>
            <a:r>
              <a:rPr b="1" lang="en" sz="2000">
                <a:solidFill>
                  <a:schemeClr val="lt1"/>
                </a:solidFill>
              </a:rPr>
              <a:t>anything</a:t>
            </a:r>
            <a:r>
              <a:rPr b="1" lang="en" sz="2000">
                <a:solidFill>
                  <a:schemeClr val="lt1"/>
                </a:solidFill>
              </a:rPr>
              <a:t> else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4571698" cy="267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78375"/>
            <a:ext cx="4571701" cy="23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0" y="1889700"/>
            <a:ext cx="91440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latin typeface="Arial"/>
                <a:ea typeface="Arial"/>
                <a:cs typeface="Arial"/>
                <a:sym typeface="Arial"/>
              </a:rPr>
              <a:t>Download and place the </a:t>
            </a:r>
            <a:r>
              <a:rPr lang="en" sz="274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PythonCraft project folder</a:t>
            </a:r>
            <a:r>
              <a:rPr lang="en" sz="2740">
                <a:latin typeface="Arial"/>
                <a:ea typeface="Arial"/>
                <a:cs typeface="Arial"/>
                <a:sym typeface="Arial"/>
              </a:rPr>
              <a:t> on your </a:t>
            </a:r>
            <a:r>
              <a:rPr b="1" lang="en" sz="274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Desktop</a:t>
            </a:r>
            <a:r>
              <a:rPr lang="en" sz="2740">
                <a:latin typeface="Arial"/>
                <a:ea typeface="Arial"/>
                <a:cs typeface="Arial"/>
                <a:sym typeface="Arial"/>
              </a:rPr>
              <a:t> :)</a:t>
            </a:r>
            <a:endParaRPr b="1" sz="274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4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latin typeface="Arial"/>
                <a:ea typeface="Arial"/>
                <a:cs typeface="Arial"/>
                <a:sym typeface="Arial"/>
              </a:rPr>
              <a:t>Open the </a:t>
            </a:r>
            <a:r>
              <a:rPr lang="en" sz="274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pythonCraft.py</a:t>
            </a:r>
            <a:r>
              <a:rPr lang="en" sz="2740">
                <a:latin typeface="Arial"/>
                <a:ea typeface="Arial"/>
                <a:cs typeface="Arial"/>
                <a:sym typeface="Arial"/>
              </a:rPr>
              <a:t> main module file </a:t>
            </a:r>
            <a:r>
              <a:rPr lang="en" sz="274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1" lang="en" sz="274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IDLE</a:t>
            </a:r>
            <a:r>
              <a:rPr b="1" lang="en" sz="2740">
                <a:latin typeface="Arial"/>
                <a:ea typeface="Arial"/>
                <a:cs typeface="Arial"/>
                <a:sym typeface="Arial"/>
              </a:rPr>
              <a:t> :D</a:t>
            </a:r>
            <a:endParaRPr b="1" sz="27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0"/>
            <a:ext cx="1829075" cy="18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00" y="3753900"/>
            <a:ext cx="9144000" cy="138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Extension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Can you </a:t>
            </a:r>
            <a:r>
              <a:rPr b="1" lang="en" sz="2100">
                <a:solidFill>
                  <a:srgbClr val="FFFF00"/>
                </a:solidFill>
              </a:rPr>
              <a:t>fix the code</a:t>
            </a:r>
            <a:r>
              <a:rPr b="1" lang="en" sz="2100">
                <a:solidFill>
                  <a:schemeClr val="lt1"/>
                </a:solidFill>
              </a:rPr>
              <a:t>? The </a:t>
            </a:r>
            <a:r>
              <a:rPr b="1" lang="en" sz="2100">
                <a:solidFill>
                  <a:srgbClr val="FFFF00"/>
                </a:solidFill>
              </a:rPr>
              <a:t>character</a:t>
            </a:r>
            <a:r>
              <a:rPr b="1" lang="en" sz="2100">
                <a:solidFill>
                  <a:schemeClr val="lt1"/>
                </a:solidFill>
              </a:rPr>
              <a:t> doesn't seem to be able to </a:t>
            </a:r>
            <a:r>
              <a:rPr b="1" lang="en" sz="2100">
                <a:solidFill>
                  <a:srgbClr val="FFFF00"/>
                </a:solidFill>
              </a:rPr>
              <a:t>move</a:t>
            </a:r>
            <a:r>
              <a:rPr b="1" lang="en" sz="2100">
                <a:solidFill>
                  <a:schemeClr val="lt1"/>
                </a:solidFill>
              </a:rPr>
              <a:t>.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What might be the </a:t>
            </a:r>
            <a:r>
              <a:rPr b="1" lang="en" sz="2100">
                <a:solidFill>
                  <a:srgbClr val="FFFF00"/>
                </a:solidFill>
              </a:rPr>
              <a:t>bug</a:t>
            </a:r>
            <a:r>
              <a:rPr b="1" lang="en" sz="2100">
                <a:solidFill>
                  <a:schemeClr val="lt1"/>
                </a:solidFill>
              </a:rPr>
              <a:t>?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7843" cy="4838699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7843" cy="4838699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7" name="Google Shape;217;p35"/>
          <p:cNvCxnSpPr/>
          <p:nvPr/>
        </p:nvCxnSpPr>
        <p:spPr>
          <a:xfrm>
            <a:off x="4572000" y="781375"/>
            <a:ext cx="1026900" cy="388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8" name="Google Shape;218;p35"/>
          <p:cNvSpPr txBox="1"/>
          <p:nvPr/>
        </p:nvSpPr>
        <p:spPr>
          <a:xfrm>
            <a:off x="5599475" y="1061350"/>
            <a:ext cx="2902500" cy="400200"/>
          </a:xfrm>
          <a:prstGeom prst="rect">
            <a:avLst/>
          </a:prstGeom>
          <a:solidFill>
            <a:srgbClr val="00FF00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This value is too small</a:t>
            </a:r>
            <a:endParaRPr b="1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10391" l="10299" r="10780" t="22521"/>
          <a:stretch/>
        </p:blipFill>
        <p:spPr>
          <a:xfrm>
            <a:off x="0" y="1004500"/>
            <a:ext cx="7790702" cy="4139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>
            <a:off x="3730625" y="1245675"/>
            <a:ext cx="20100" cy="2672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5" name="Google Shape;225;p36"/>
          <p:cNvSpPr txBox="1"/>
          <p:nvPr/>
        </p:nvSpPr>
        <p:spPr>
          <a:xfrm>
            <a:off x="3755250" y="2294700"/>
            <a:ext cx="1623900" cy="554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amplitude</a:t>
            </a:r>
            <a:endParaRPr b="1" sz="2400"/>
          </a:p>
        </p:txBody>
      </p:sp>
      <p:sp>
        <p:nvSpPr>
          <p:cNvPr id="226" name="Google Shape;226;p36"/>
          <p:cNvSpPr txBox="1"/>
          <p:nvPr/>
        </p:nvSpPr>
        <p:spPr>
          <a:xfrm>
            <a:off x="5878775" y="1568400"/>
            <a:ext cx="3265200" cy="2349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We pass in </a:t>
            </a:r>
            <a:r>
              <a:rPr b="1" lang="en" sz="1600">
                <a:solidFill>
                  <a:srgbClr val="FFFFFF"/>
                </a:solidFill>
              </a:rPr>
              <a:t>two</a:t>
            </a:r>
            <a:r>
              <a:rPr lang="en" sz="1600">
                <a:solidFill>
                  <a:srgbClr val="FFFFFF"/>
                </a:solidFill>
              </a:rPr>
              <a:t> arguments when making a </a:t>
            </a:r>
            <a:r>
              <a:rPr b="1" lang="en" sz="1600">
                <a:solidFill>
                  <a:srgbClr val="FFFFFF"/>
                </a:solidFill>
              </a:rPr>
              <a:t>Terrain() object</a:t>
            </a:r>
            <a:r>
              <a:rPr lang="en" sz="1600">
                <a:solidFill>
                  <a:srgbClr val="FFFFFF"/>
                </a:solidFill>
              </a:rPr>
              <a:t>.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It uses a '</a:t>
            </a:r>
            <a:r>
              <a:rPr b="1" lang="en" sz="1600">
                <a:solidFill>
                  <a:srgbClr val="FFFFFF"/>
                </a:solidFill>
              </a:rPr>
              <a:t>Perlin noise</a:t>
            </a:r>
            <a:r>
              <a:rPr lang="en" sz="1600">
                <a:solidFill>
                  <a:srgbClr val="FFFFFF"/>
                </a:solidFill>
              </a:rPr>
              <a:t>' function to generate the hills and valleys of our terrain.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b="1" lang="en" sz="1600">
                <a:solidFill>
                  <a:srgbClr val="FFFFFF"/>
                </a:solidFill>
              </a:rPr>
              <a:t>amplitude</a:t>
            </a:r>
            <a:r>
              <a:rPr lang="en" sz="1600">
                <a:solidFill>
                  <a:srgbClr val="FFFFFF"/>
                </a:solidFill>
              </a:rPr>
              <a:t> value is how </a:t>
            </a:r>
            <a:r>
              <a:rPr b="1" lang="en" sz="1600">
                <a:solidFill>
                  <a:srgbClr val="FFFFFF"/>
                </a:solidFill>
              </a:rPr>
              <a:t>high or low</a:t>
            </a:r>
            <a:r>
              <a:rPr lang="en" sz="1600">
                <a:solidFill>
                  <a:srgbClr val="FFFFFF"/>
                </a:solidFill>
              </a:rPr>
              <a:t> the terrain can get.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3999" cy="1004494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36"/>
          <p:cNvSpPr txBox="1"/>
          <p:nvPr/>
        </p:nvSpPr>
        <p:spPr>
          <a:xfrm>
            <a:off x="5878775" y="3944191"/>
            <a:ext cx="1956600" cy="554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frequency?</a:t>
            </a:r>
            <a:endParaRPr b="1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10376" l="9982" r="12449" t="10289"/>
          <a:stretch/>
        </p:blipFill>
        <p:spPr>
          <a:xfrm>
            <a:off x="0" y="2220966"/>
            <a:ext cx="4571701" cy="29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4829975" y="79150"/>
            <a:ext cx="39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Generating Terrain with </a:t>
            </a:r>
            <a:r>
              <a:rPr b="1" lang="en" sz="2800">
                <a:solidFill>
                  <a:srgbClr val="FFFF00"/>
                </a:solidFill>
              </a:rPr>
              <a:t>Perlin Noise</a:t>
            </a:r>
            <a:endParaRPr b="1" sz="2800">
              <a:solidFill>
                <a:srgbClr val="FFFF00"/>
              </a:solidFill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1" y="304775"/>
            <a:ext cx="1400975" cy="14009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925" y="273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2471125" y="1834325"/>
            <a:ext cx="1018500" cy="117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265825" y="1850800"/>
            <a:ext cx="140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Prof. Ken Perlin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4854625" y="2182475"/>
            <a:ext cx="39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amplitude</a:t>
            </a:r>
            <a:r>
              <a:rPr b="1" lang="en" sz="2400"/>
              <a:t> </a:t>
            </a:r>
            <a:r>
              <a:rPr b="1" lang="en" sz="2400">
                <a:solidFill>
                  <a:srgbClr val="00FFFF"/>
                </a:solidFill>
              </a:rPr>
              <a:t>- how high/low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241" name="Google Shape;241;p37"/>
          <p:cNvSpPr txBox="1"/>
          <p:nvPr/>
        </p:nvSpPr>
        <p:spPr>
          <a:xfrm>
            <a:off x="4844525" y="2599475"/>
            <a:ext cx="429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frequency </a:t>
            </a:r>
            <a:r>
              <a:rPr b="1" lang="en" sz="2400">
                <a:solidFill>
                  <a:srgbClr val="FFFF00"/>
                </a:solidFill>
              </a:rPr>
              <a:t>- the smoothness of amplitude variation from one area of the terrain to the next</a:t>
            </a:r>
            <a:endParaRPr b="1"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10376" l="9982" r="12449" t="10289"/>
          <a:stretch/>
        </p:blipFill>
        <p:spPr>
          <a:xfrm>
            <a:off x="0" y="2220966"/>
            <a:ext cx="4571701" cy="29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4829975" y="79150"/>
            <a:ext cx="39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Generating Terrain with </a:t>
            </a:r>
            <a:r>
              <a:rPr b="1" lang="en" sz="2800">
                <a:solidFill>
                  <a:srgbClr val="FFFF00"/>
                </a:solidFill>
              </a:rPr>
              <a:t>Perlin Noise</a:t>
            </a:r>
            <a:endParaRPr b="1" sz="2800">
              <a:solidFill>
                <a:srgbClr val="FFFF00"/>
              </a:solidFill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1" y="304775"/>
            <a:ext cx="1400975" cy="14009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925" y="273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/>
          <p:nvPr/>
        </p:nvSpPr>
        <p:spPr>
          <a:xfrm>
            <a:off x="2471125" y="1834325"/>
            <a:ext cx="1018500" cy="117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 txBox="1"/>
          <p:nvPr/>
        </p:nvSpPr>
        <p:spPr>
          <a:xfrm>
            <a:off x="265825" y="1850800"/>
            <a:ext cx="140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Prof. Ken Perlin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854625" y="2182475"/>
            <a:ext cx="3999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</a:rPr>
              <a:t>octaves</a:t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 can make more realistic and interesting terrains by passing in </a:t>
            </a:r>
            <a:r>
              <a:rPr b="1" lang="en" sz="2400">
                <a:solidFill>
                  <a:srgbClr val="00FFFF"/>
                </a:solidFill>
              </a:rPr>
              <a:t>three amplitudes</a:t>
            </a:r>
            <a:r>
              <a:rPr b="1" lang="en" sz="2400"/>
              <a:t> with </a:t>
            </a:r>
            <a:r>
              <a:rPr b="1" lang="en" sz="2400">
                <a:solidFill>
                  <a:srgbClr val="FFFF00"/>
                </a:solidFill>
              </a:rPr>
              <a:t>three frequencies</a:t>
            </a:r>
            <a:r>
              <a:rPr b="1" lang="en" sz="2400"/>
              <a:t>.</a:t>
            </a:r>
            <a:endParaRPr b="1" sz="2400"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39495"/>
            <a:ext cx="4571700" cy="128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research document or 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Screenshots with what amplitude and frequency - discover interesting terrains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 -- slide/page dedicated to theory about what effects different frequencies and amplitudes have -- i.e. what is the Nature of the relationship between these?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>
            <a:off x="4572000" y="-25"/>
            <a:ext cx="4571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491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/>
          <p:nvPr/>
        </p:nvSpPr>
        <p:spPr>
          <a:xfrm>
            <a:off x="6421500" y="1277950"/>
            <a:ext cx="1230600" cy="102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186642" y="780470"/>
            <a:ext cx="4275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During our python lessons, we must copy our project folder onto the desktop.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This is because </a:t>
            </a:r>
            <a:r>
              <a:rPr b="1" lang="en" sz="2000">
                <a:solidFill>
                  <a:schemeClr val="accent6"/>
                </a:solidFill>
              </a:rPr>
              <a:t>some of the python code won’t run if we leave them on the H:drive</a:t>
            </a:r>
            <a:r>
              <a:rPr lang="en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So:</a:t>
            </a:r>
            <a:r>
              <a:rPr b="1" lang="en" sz="2000">
                <a:solidFill>
                  <a:schemeClr val="accent6"/>
                </a:solidFill>
              </a:rPr>
              <a:t> when working on a python project, first copy the project folder to your desktop.</a:t>
            </a:r>
            <a:endParaRPr b="1" sz="2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41"/>
          <p:cNvSpPr txBox="1"/>
          <p:nvPr/>
        </p:nvSpPr>
        <p:spPr>
          <a:xfrm>
            <a:off x="7652100" y="1590700"/>
            <a:ext cx="154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ON DESKTOP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168975" y="528900"/>
            <a:ext cx="59994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What is</a:t>
            </a:r>
            <a:r>
              <a:rPr lang="en"/>
              <a:t> </a:t>
            </a:r>
            <a:r>
              <a:rPr b="1" lang="en">
                <a:solidFill>
                  <a:schemeClr val="accent6"/>
                </a:solidFill>
              </a:rPr>
              <a:t>python</a:t>
            </a:r>
            <a:r>
              <a:rPr lang="en">
                <a:solidFill>
                  <a:srgbClr val="351C75"/>
                </a:solidFill>
              </a:rPr>
              <a:t>?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Who invented it?</a:t>
            </a:r>
            <a:endParaRPr/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>
                <a:solidFill>
                  <a:schemeClr val="dk1"/>
                </a:solidFill>
              </a:rPr>
              <a:t>Is it popular?</a:t>
            </a:r>
            <a:endParaRPr>
              <a:solidFill>
                <a:schemeClr val="dk1"/>
              </a:solidFill>
            </a:endParaRPr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arenR"/>
            </a:pPr>
            <a:r>
              <a:rPr lang="en">
                <a:solidFill>
                  <a:schemeClr val="accent6"/>
                </a:solidFill>
              </a:rPr>
              <a:t>Any examples of where it has been used?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350" y="528900"/>
            <a:ext cx="2966725" cy="22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50" y="2744716"/>
            <a:ext cx="2084749" cy="20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525500" y="206325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For each project, make a separate folder.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all files used with a project </a:t>
            </a:r>
            <a:r>
              <a:rPr b="1" lang="en"/>
              <a:t>in that project’s folder. </a:t>
            </a:r>
            <a:r>
              <a:rPr lang="en"/>
              <a:t> </a:t>
            </a:r>
            <a:endParaRPr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83819" cy="1737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4">
            <a:alphaModFix/>
          </a:blip>
          <a:srcRect b="4613" l="0" r="0" t="6323"/>
          <a:stretch/>
        </p:blipFill>
        <p:spPr>
          <a:xfrm>
            <a:off x="5234225" y="0"/>
            <a:ext cx="3909775" cy="2000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825" y="0"/>
            <a:ext cx="1883825" cy="176149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42"/>
          <p:cNvSpPr txBox="1"/>
          <p:nvPr/>
        </p:nvSpPr>
        <p:spPr>
          <a:xfrm>
            <a:off x="173550" y="3937250"/>
            <a:ext cx="8851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highlight>
                  <a:srgbClr val="00FF00"/>
                </a:highlight>
              </a:rPr>
              <a:t>At the end of every lesson, copy your project folder(s) to your H:drive to save safely.</a:t>
            </a:r>
            <a:endParaRPr b="1" sz="29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430800" y="226835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a python module and select </a:t>
            </a:r>
            <a:br>
              <a:rPr lang="en"/>
            </a:br>
            <a:r>
              <a:rPr lang="en">
                <a:solidFill>
                  <a:schemeClr val="accent6"/>
                </a:solidFill>
              </a:rPr>
              <a:t>Edit with IDLE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0" y="0"/>
            <a:ext cx="9144000" cy="235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/>
        </p:nvSpPr>
        <p:spPr>
          <a:xfrm>
            <a:off x="430800" y="3984575"/>
            <a:ext cx="885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highlight>
                  <a:srgbClr val="00FF00"/>
                </a:highlight>
              </a:rPr>
              <a:t>How to open a python file to add code and run.</a:t>
            </a:r>
            <a:endParaRPr b="1" sz="29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4919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/>
          <p:nvPr/>
        </p:nvSpPr>
        <p:spPr>
          <a:xfrm rot="10800000">
            <a:off x="6421500" y="1277950"/>
            <a:ext cx="1230600" cy="102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186642" y="780470"/>
            <a:ext cx="4275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</a:rPr>
              <a:t>At the end of the lesson</a:t>
            </a:r>
            <a:r>
              <a:rPr b="1" lang="en" sz="2000"/>
              <a:t>, to save this project, copy it back onto the </a:t>
            </a:r>
            <a:r>
              <a:rPr b="1" lang="en" sz="2000">
                <a:solidFill>
                  <a:schemeClr val="accent6"/>
                </a:solidFill>
              </a:rPr>
              <a:t>H:drive</a:t>
            </a:r>
            <a:r>
              <a:rPr b="1" lang="en" sz="2000"/>
              <a:t>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If you do not copy your project onto your </a:t>
            </a:r>
            <a:r>
              <a:rPr b="1" lang="en" sz="2000">
                <a:solidFill>
                  <a:schemeClr val="accent6"/>
                </a:solidFill>
              </a:rPr>
              <a:t>H:drive at the end of the lesson</a:t>
            </a:r>
            <a:r>
              <a:rPr b="1" lang="en" sz="2000">
                <a:solidFill>
                  <a:schemeClr val="lt1"/>
                </a:solidFill>
              </a:rPr>
              <a:t>, your project folder will likely be automatically </a:t>
            </a:r>
            <a:r>
              <a:rPr b="1" lang="en" sz="2000">
                <a:solidFill>
                  <a:schemeClr val="accent6"/>
                </a:solidFill>
              </a:rPr>
              <a:t>deleted</a:t>
            </a:r>
            <a:r>
              <a:rPr b="1" lang="en" sz="2000">
                <a:solidFill>
                  <a:schemeClr val="lt1"/>
                </a:solidFill>
              </a:rPr>
              <a:t>!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44"/>
          <p:cNvSpPr txBox="1"/>
          <p:nvPr/>
        </p:nvSpPr>
        <p:spPr>
          <a:xfrm>
            <a:off x="7652100" y="1575250"/>
            <a:ext cx="154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H:DRIVE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68975" y="509875"/>
            <a:ext cx="82809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What is</a:t>
            </a:r>
            <a:r>
              <a:rPr lang="en"/>
              <a:t> </a:t>
            </a:r>
            <a:r>
              <a:rPr b="1" lang="en">
                <a:solidFill>
                  <a:schemeClr val="accent6"/>
                </a:solidFill>
              </a:rPr>
              <a:t>python</a:t>
            </a:r>
            <a:r>
              <a:rPr lang="en">
                <a:solidFill>
                  <a:srgbClr val="351C75"/>
                </a:solidFill>
              </a:rPr>
              <a:t>?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Guido van Rossum</a:t>
            </a:r>
            <a:endParaRPr/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>
                <a:solidFill>
                  <a:schemeClr val="dk1"/>
                </a:solidFill>
              </a:rPr>
              <a:t>Yes, very!</a:t>
            </a:r>
            <a:endParaRPr>
              <a:solidFill>
                <a:schemeClr val="dk1"/>
              </a:solidFill>
            </a:endParaRPr>
          </a:p>
          <a:p>
            <a:pPr indent="-53721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arenR"/>
            </a:pPr>
            <a:r>
              <a:rPr lang="en">
                <a:solidFill>
                  <a:schemeClr val="accent6"/>
                </a:solidFill>
              </a:rPr>
              <a:t>Google, Instagram, Netflix,</a:t>
            </a:r>
            <a:br>
              <a:rPr lang="en">
                <a:solidFill>
                  <a:schemeClr val="accent6"/>
                </a:solidFill>
              </a:rPr>
            </a:br>
            <a:r>
              <a:rPr lang="en">
                <a:solidFill>
                  <a:schemeClr val="accent6"/>
                </a:solidFill>
              </a:rPr>
              <a:t>Data Science, Machine Learning...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31191" l="23701" r="17458" t="0"/>
          <a:stretch/>
        </p:blipFill>
        <p:spPr>
          <a:xfrm>
            <a:off x="5345400" y="0"/>
            <a:ext cx="3798600" cy="24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2294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uses </a:t>
            </a:r>
            <a:r>
              <a:rPr lang="en">
                <a:solidFill>
                  <a:schemeClr val="accent6"/>
                </a:solidFill>
              </a:rPr>
              <a:t>modules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import 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modules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the top of your python code.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modules allow you to use 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different functions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time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 (time.py) allows you to find the date, time events to the millisecond, and, of course, to get the time of day.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 (random.py) allows you to get random numbers.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ursina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 (ursina.py) allows you to…?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1050"/>
            <a:ext cx="4267200" cy="1217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541322"/>
            <a:ext cx="2743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5817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52150" y="0"/>
            <a:ext cx="40452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ello world!</a:t>
            </a:r>
            <a:endParaRPr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572000" y="0"/>
            <a:ext cx="4572000" cy="1932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It is a tradition when learning something new in programming (and especially a new programming language) to print '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 World!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to the screen. But let's go one step further...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572000" y="194075"/>
            <a:ext cx="4572000" cy="24012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Let's make a </a:t>
            </a:r>
            <a:r>
              <a:rPr b="1" lang="en" sz="1800"/>
              <a:t>3D, rotating world :)</a:t>
            </a:r>
            <a:r>
              <a:rPr lang="en" sz="1800"/>
              <a:t> </a:t>
            </a:r>
            <a:br>
              <a:rPr lang="en" sz="1800"/>
            </a:br>
            <a:br>
              <a:rPr lang="en" sz="1800"/>
            </a:br>
            <a:r>
              <a:rPr lang="en" sz="1800"/>
              <a:t>So, what will we</a:t>
            </a:r>
            <a:r>
              <a:rPr b="1" lang="en" sz="1800"/>
              <a:t> basically </a:t>
            </a:r>
            <a:r>
              <a:rPr lang="en" sz="1800"/>
              <a:t>need to do to make our 3D (hello!) world?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Discuss </a:t>
            </a:r>
            <a:r>
              <a:rPr lang="en" sz="1800"/>
              <a:t>ideas with a partner, then let's see how well you've </a:t>
            </a:r>
            <a:r>
              <a:rPr b="1" lang="en" sz="1800"/>
              <a:t>decomposed </a:t>
            </a:r>
            <a:r>
              <a:rPr lang="en" sz="1800"/>
              <a:t>the steps in this programming goal.</a:t>
            </a:r>
            <a:endParaRPr sz="1800"/>
          </a:p>
        </p:txBody>
      </p:sp>
      <p:sp>
        <p:nvSpPr>
          <p:cNvPr id="106" name="Google Shape;106;p19"/>
          <p:cNvSpPr txBox="1"/>
          <p:nvPr/>
        </p:nvSpPr>
        <p:spPr>
          <a:xfrm>
            <a:off x="72600" y="940200"/>
            <a:ext cx="4434600" cy="3263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</a:rPr>
              <a:t>Suggested steps:</a:t>
            </a:r>
            <a:endParaRPr b="1" sz="2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" sz="2000">
                <a:solidFill>
                  <a:schemeClr val="lt1"/>
                </a:solidFill>
              </a:rPr>
              <a:t>Set up a window and get Ursina running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" sz="2000">
                <a:solidFill>
                  <a:schemeClr val="lt1"/>
                </a:solidFill>
              </a:rPr>
              <a:t>Create a 3D sphere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" sz="2000">
                <a:solidFill>
                  <a:schemeClr val="lt1"/>
                </a:solidFill>
              </a:rPr>
              <a:t>Put a texture on the sphere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" sz="2000">
                <a:solidFill>
                  <a:schemeClr val="lt1"/>
                </a:solidFill>
              </a:rPr>
              <a:t>Keep updating the sphere's rotation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" sz="2000">
                <a:solidFill>
                  <a:schemeClr val="lt1"/>
                </a:solidFill>
              </a:rPr>
              <a:t>Make a dark background, like </a:t>
            </a:r>
            <a:r>
              <a:rPr lang="en" sz="2000">
                <a:solidFill>
                  <a:schemeClr val="lt1"/>
                </a:solidFill>
              </a:rPr>
              <a:t>space</a:t>
            </a:r>
            <a:r>
              <a:rPr lang="en" sz="2000">
                <a:solidFill>
                  <a:schemeClr val="lt1"/>
                </a:solidFill>
              </a:rPr>
              <a:t>?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0" y="142800"/>
            <a:ext cx="45720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000000"/>
                </a:solidFill>
              </a:rPr>
              <a:t>project setup and assets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solidFill>
                  <a:srgbClr val="000000"/>
                </a:solidFill>
              </a:rPr>
              <a:t>1</a:t>
            </a:r>
            <a:r>
              <a:rPr lang="en" sz="2740"/>
              <a:t> </a:t>
            </a:r>
            <a:r>
              <a:rPr lang="en" sz="2740"/>
              <a:t>Create a </a:t>
            </a:r>
            <a:r>
              <a:rPr lang="en" sz="2740">
                <a:solidFill>
                  <a:schemeClr val="accent6"/>
                </a:solidFill>
              </a:rPr>
              <a:t>new folder</a:t>
            </a:r>
            <a:r>
              <a:rPr lang="en" sz="2740"/>
              <a:t> on your </a:t>
            </a:r>
            <a:r>
              <a:rPr lang="en" sz="2740">
                <a:solidFill>
                  <a:schemeClr val="accent6"/>
                </a:solidFill>
              </a:rPr>
              <a:t>desktop </a:t>
            </a:r>
            <a:r>
              <a:rPr lang="en" sz="2740"/>
              <a:t>called 'ursina projects'</a:t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solidFill>
                  <a:srgbClr val="000000"/>
                </a:solidFill>
              </a:rPr>
              <a:t>2</a:t>
            </a:r>
            <a:r>
              <a:rPr lang="en" sz="2740"/>
              <a:t> Open</a:t>
            </a:r>
            <a:r>
              <a:rPr lang="en" sz="2740">
                <a:solidFill>
                  <a:schemeClr val="accent6"/>
                </a:solidFill>
              </a:rPr>
              <a:t> IDLE</a:t>
            </a:r>
            <a:endParaRPr sz="274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solidFill>
                  <a:srgbClr val="000000"/>
                </a:solidFill>
              </a:rPr>
              <a:t>3</a:t>
            </a:r>
            <a:r>
              <a:rPr lang="en" sz="2740"/>
              <a:t> Create a new file called </a:t>
            </a:r>
            <a:r>
              <a:rPr lang="en" sz="2740">
                <a:solidFill>
                  <a:schemeClr val="accent6"/>
                </a:solidFill>
              </a:rPr>
              <a:t>hello.py </a:t>
            </a:r>
            <a:r>
              <a:rPr lang="en" sz="2740"/>
              <a:t>and save it in your new folder</a:t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>
                <a:solidFill>
                  <a:srgbClr val="000000"/>
                </a:solidFill>
              </a:rPr>
              <a:t>4</a:t>
            </a:r>
            <a:r>
              <a:rPr lang="en" sz="2740"/>
              <a:t> Find a </a:t>
            </a:r>
            <a:r>
              <a:rPr lang="en" sz="2740">
                <a:solidFill>
                  <a:schemeClr val="accent6"/>
                </a:solidFill>
              </a:rPr>
              <a:t>planet texture</a:t>
            </a:r>
            <a:r>
              <a:rPr lang="en" sz="2740"/>
              <a:t>; also</a:t>
            </a:r>
            <a:r>
              <a:rPr lang="en" sz="2740"/>
              <a:t> save it into your new ursina folder</a:t>
            </a:r>
            <a:endParaRPr sz="2740"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572000" y="0"/>
            <a:ext cx="4572000" cy="1932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 World!</a:t>
            </a:r>
            <a:endParaRPr sz="2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32000"/>
            <a:ext cx="3211500" cy="32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78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851725" y="0"/>
            <a:ext cx="5292300" cy="1800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Here is our first </a:t>
            </a:r>
            <a:r>
              <a:rPr b="1" lang="en" sz="1800">
                <a:solidFill>
                  <a:schemeClr val="lt1"/>
                </a:solidFill>
              </a:rPr>
              <a:t>python</a:t>
            </a:r>
            <a:r>
              <a:rPr lang="en" sz="1800">
                <a:solidFill>
                  <a:schemeClr val="lt1"/>
                </a:solidFill>
              </a:rPr>
              <a:t> code. Just 7 lines </a:t>
            </a:r>
            <a:r>
              <a:rPr b="1" lang="en" sz="1800">
                <a:solidFill>
                  <a:schemeClr val="lt1"/>
                </a:solidFill>
              </a:rPr>
              <a:t>:)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You must </a:t>
            </a:r>
            <a:r>
              <a:rPr b="1" lang="en" sz="1800">
                <a:solidFill>
                  <a:schemeClr val="lt1"/>
                </a:solidFill>
              </a:rPr>
              <a:t>save your .py file</a:t>
            </a:r>
            <a:r>
              <a:rPr lang="en" sz="1800">
                <a:solidFill>
                  <a:schemeClr val="lt1"/>
                </a:solidFill>
              </a:rPr>
              <a:t> before you can run it.</a:t>
            </a:r>
            <a:br>
              <a:rPr lang="en" sz="1800">
                <a:solidFill>
                  <a:schemeClr val="lt1"/>
                </a:solidFill>
              </a:rPr>
            </a:b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Make sure your </a:t>
            </a:r>
            <a:r>
              <a:rPr b="1" lang="en" sz="1800">
                <a:solidFill>
                  <a:schemeClr val="lt1"/>
                </a:solidFill>
              </a:rPr>
              <a:t>planet texture</a:t>
            </a:r>
            <a:r>
              <a:rPr lang="en" sz="1800">
                <a:solidFill>
                  <a:schemeClr val="lt1"/>
                </a:solidFill>
              </a:rPr>
              <a:t>, in your folder, is named </a:t>
            </a:r>
            <a:r>
              <a:rPr b="1" lang="en" sz="1800">
                <a:solidFill>
                  <a:schemeClr val="lt1"/>
                </a:solidFill>
              </a:rPr>
              <a:t>'earth'</a:t>
            </a:r>
            <a:r>
              <a:rPr lang="en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